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32" r:id="rId4"/>
    <p:sldId id="333" r:id="rId5"/>
    <p:sldId id="334" r:id="rId6"/>
    <p:sldId id="331" r:id="rId7"/>
    <p:sldId id="329" r:id="rId8"/>
    <p:sldId id="318" r:id="rId9"/>
    <p:sldId id="326" r:id="rId10"/>
    <p:sldId id="327" r:id="rId11"/>
    <p:sldId id="322" r:id="rId12"/>
    <p:sldId id="335" r:id="rId13"/>
  </p:sldIdLst>
  <p:sldSz cx="9144000" cy="6858000" type="screen4x3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32"/>
    <a:srgbClr val="828282"/>
    <a:srgbClr val="FFFFFF"/>
    <a:srgbClr val="00A3B4"/>
    <a:srgbClr val="B1C800"/>
    <a:srgbClr val="F6A800"/>
    <a:srgbClr val="894B94"/>
    <a:srgbClr val="E6418D"/>
    <a:srgbClr val="009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93520" autoAdjust="0"/>
  </p:normalViewPr>
  <p:slideViewPr>
    <p:cSldViewPr snapToObjects="1">
      <p:cViewPr varScale="1">
        <p:scale>
          <a:sx n="101" d="100"/>
          <a:sy n="101" d="100"/>
        </p:scale>
        <p:origin x="10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ntra.ibk\daten\FINANZVERWALTUNG\BUDGETABWICKLUNG%20UND%20FINANZCONTROLLING\Budget\Budget2024\Pr&#228;sentationen%20und%20Presse\Pressekonferenz%2003.10.2023\Grafiken%20operativer%20Haushal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intra.ibk\daten\FINANZVERWALTUNG\BUDGETABWICKLUNG%20UND%20FINANZCONTROLLING\Budget\Budget2024\Pr&#228;sentationen%20und%20Presse\Pressekonferenz%2003.10.2023\Grafiken%20operativer%20Haushal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intra.ibk\daten\FINANZVERWALTUNG\BUDGETABWICKLUNG%20UND%20FINANZCONTROLLING\Budget\Budget2024\Pr&#228;sentationen%20und%20Presse\Pressekonferenz%2003.10.2023\Grafiken%20operativer%20Haushal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intra.ibk\daten\FINANZVERWALTUNG\BUDGETABWICKLUNG%20UND%20FINANZCONTROLLING\Budget\Budget2024\Pr&#228;sentationen%20und%20Presse\Pressekonferenz%2003.10.2023\Grafiken%20operativer%20Haushal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ibk\daten\FINANZVERWALTUNG\BUDGETABWICKLUNG%20UND%20FINANZCONTROLLING\Budget\Budget2024\Pr&#228;sentationen%20und%20Presse\Pressekonferenz%2017.08.2023\Grafiken%20Invest%20G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ibk\daten\FINANZVERWALTUNG\BUDGETABWICKLUNG%20UND%20FINANZCONTROLLING\Budget\Budget2024\Pr&#228;sentationen%20und%20Presse\Pressekonferenz%2003.10.2023\Grafiken%20AEA%20Perso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intra.ibk\daten\FINANZVERWALTUNG\BUDGETABWICKLUNG%20UND%20FINANZCONTROLLING\Budget\Budget2024\Pr&#228;sentationen%20und%20Presse\Pressekonferenz%2003.10.2023\Grafiken%20Schuldenstand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intra.ibk\daten\FINANZVERWALTUNG\BUDGETABWICKLUNG%20UND%20FINANZCONTROLLING\Budget\Budget2024\Pr&#228;sentationen%20und%20Presse\Pressekonferenz%2003.10.2023\Grafiken%20Schuldenstand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intra.ibk\daten\FINANZVERWALTUNG\BUDGETABWICKLUNG%20UND%20FINANZCONTROLLING\Budget\Budget2024\Pr&#228;sentationen%20und%20Presse\Pressekonferenz%2003.10.2023\Grafiken%20Schuldenst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Tabelle1!$B$14</c:f>
              <c:strCache>
                <c:ptCount val="1"/>
                <c:pt idx="0">
                  <c:v>Rehabilitation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Tabelle1!$C$13:$F$13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Tabelle1!$C$14:$F$14</c:f>
              <c:numCache>
                <c:formatCode>_(* #,##0.00_);_(* \(#,##0.00\);_(* "-"??_);_(@_)</c:formatCode>
                <c:ptCount val="4"/>
                <c:pt idx="0">
                  <c:v>15865057</c:v>
                </c:pt>
                <c:pt idx="1">
                  <c:v>18737934</c:v>
                </c:pt>
                <c:pt idx="2">
                  <c:v>18200000</c:v>
                </c:pt>
                <c:pt idx="3">
                  <c:v>21500000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B-461C-A8D2-611992AD4D5A}"/>
            </c:ext>
          </c:extLst>
        </c:ser>
        <c:ser>
          <c:idx val="1"/>
          <c:order val="1"/>
          <c:tx>
            <c:strRef>
              <c:f>Tabelle1!$B$15</c:f>
              <c:strCache>
                <c:ptCount val="1"/>
                <c:pt idx="0">
                  <c:v>Mindestsicherung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Tabelle1!$C$13:$F$13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Tabelle1!$C$15:$F$15</c:f>
              <c:numCache>
                <c:formatCode>_(* #,##0.00_);_(* \(#,##0.00\);_(* "-"??_);_(@_)</c:formatCode>
                <c:ptCount val="4"/>
                <c:pt idx="0">
                  <c:v>21292349.59</c:v>
                </c:pt>
                <c:pt idx="1">
                  <c:v>25380130</c:v>
                </c:pt>
                <c:pt idx="2">
                  <c:v>28850000</c:v>
                </c:pt>
                <c:pt idx="3">
                  <c:v>29970000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B-461C-A8D2-611992AD4D5A}"/>
            </c:ext>
          </c:extLst>
        </c:ser>
        <c:ser>
          <c:idx val="2"/>
          <c:order val="2"/>
          <c:tx>
            <c:strRef>
              <c:f>Tabelle1!$B$16</c:f>
              <c:strCache>
                <c:ptCount val="1"/>
                <c:pt idx="0">
                  <c:v>Tiroler Gesundheitsfonds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Tabelle1!$C$13:$F$13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Tabelle1!$C$16:$F$16</c:f>
              <c:numCache>
                <c:formatCode>_(* #,##0.00_);_(* \(#,##0.00\);_(* "-"??_);_(@_)</c:formatCode>
                <c:ptCount val="4"/>
                <c:pt idx="0">
                  <c:v>38554713.520000003</c:v>
                </c:pt>
                <c:pt idx="1">
                  <c:v>37160791.560000002</c:v>
                </c:pt>
                <c:pt idx="2">
                  <c:v>39495900</c:v>
                </c:pt>
                <c:pt idx="3">
                  <c:v>40823800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9B-461C-A8D2-611992AD4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681984"/>
        <c:axId val="748679032"/>
      </c:barChart>
      <c:catAx>
        <c:axId val="7486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8679032"/>
        <c:crosses val="autoZero"/>
        <c:auto val="1"/>
        <c:lblAlgn val="ctr"/>
        <c:lblOffset val="100"/>
        <c:noMultiLvlLbl val="0"/>
      </c:catAx>
      <c:valAx>
        <c:axId val="748679032"/>
        <c:scaling>
          <c:orientation val="minMax"/>
          <c:min val="1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868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Lebensmittel Schulen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Tabelle1!$C$1:$F$1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Tabelle1!$C$2:$F$2</c:f>
              <c:numCache>
                <c:formatCode>_(* #,##0.00_);_(* \(#,##0.00\);_(* "-"??_);_(@_)</c:formatCode>
                <c:ptCount val="4"/>
                <c:pt idx="0">
                  <c:v>1048058.8500000001</c:v>
                </c:pt>
                <c:pt idx="1">
                  <c:v>1441297.65</c:v>
                </c:pt>
                <c:pt idx="2">
                  <c:v>2235000</c:v>
                </c:pt>
                <c:pt idx="3">
                  <c:v>1960000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6-44B1-A1E9-46EB9BAE74D7}"/>
            </c:ext>
          </c:extLst>
        </c:ser>
        <c:ser>
          <c:idx val="1"/>
          <c:order val="1"/>
          <c:tx>
            <c:strRef>
              <c:f>Tabelle1!$B$3</c:f>
              <c:strCache>
                <c:ptCount val="1"/>
                <c:pt idx="0">
                  <c:v>Freizeitpädagogen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Tabelle1!$C$1:$F$1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Tabelle1!$C$3:$F$3</c:f>
              <c:numCache>
                <c:formatCode>_(* #,##0.00_);_(* \(#,##0.00\);_(* "-"??_);_(@_)</c:formatCode>
                <c:ptCount val="4"/>
                <c:pt idx="0">
                  <c:v>1590661.43</c:v>
                </c:pt>
                <c:pt idx="1">
                  <c:v>1957506.92</c:v>
                </c:pt>
                <c:pt idx="2">
                  <c:v>2184000</c:v>
                </c:pt>
                <c:pt idx="3">
                  <c:v>2198000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6-44B1-A1E9-46EB9BAE74D7}"/>
            </c:ext>
          </c:extLst>
        </c:ser>
        <c:ser>
          <c:idx val="2"/>
          <c:order val="2"/>
          <c:tx>
            <c:strRef>
              <c:f>Tabelle1!$B$4</c:f>
              <c:strCache>
                <c:ptCount val="1"/>
                <c:pt idx="0">
                  <c:v>Schulassistenzen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Tabelle1!$C$1:$F$1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Tabelle1!$C$4:$F$4</c:f>
              <c:numCache>
                <c:formatCode>_(* #,##0.00_);_(* \(#,##0.00\);_(* "-"??_);_(@_)</c:formatCode>
                <c:ptCount val="4"/>
                <c:pt idx="0">
                  <c:v>3992859.87</c:v>
                </c:pt>
                <c:pt idx="1">
                  <c:v>5043859.08</c:v>
                </c:pt>
                <c:pt idx="2">
                  <c:v>4647600</c:v>
                </c:pt>
                <c:pt idx="3">
                  <c:v>7090000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6-44B1-A1E9-46EB9BAE7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747000"/>
        <c:axId val="756747656"/>
      </c:barChart>
      <c:catAx>
        <c:axId val="75674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6747656"/>
        <c:crosses val="autoZero"/>
        <c:auto val="1"/>
        <c:lblAlgn val="ctr"/>
        <c:lblOffset val="100"/>
        <c:noMultiLvlLbl val="0"/>
      </c:catAx>
      <c:valAx>
        <c:axId val="756747656"/>
        <c:scaling>
          <c:orientation val="minMax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674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Kosten Wohnen &amp; Kinder- und Jugendhilfe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Tabelle1!$B$7</c:f>
              <c:strCache>
                <c:ptCount val="1"/>
                <c:pt idx="0">
                  <c:v>Mietzinsbeihilfe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Tabelle1!$C$6:$F$6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Tabelle1!$C$7:$F$7</c:f>
              <c:numCache>
                <c:formatCode>_(* #,##0.00_);_(* \(#,##0.00\);_(* "-"??_);_(@_)</c:formatCode>
                <c:ptCount val="4"/>
                <c:pt idx="0">
                  <c:v>2409469.59</c:v>
                </c:pt>
                <c:pt idx="1">
                  <c:v>2229544.2599999998</c:v>
                </c:pt>
                <c:pt idx="2">
                  <c:v>3678000</c:v>
                </c:pt>
                <c:pt idx="3">
                  <c:v>3573000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1-489D-8AB2-2D4BD5382428}"/>
            </c:ext>
          </c:extLst>
        </c:ser>
        <c:ser>
          <c:idx val="1"/>
          <c:order val="1"/>
          <c:tx>
            <c:strRef>
              <c:f>Tabelle1!$B$8</c:f>
              <c:strCache>
                <c:ptCount val="1"/>
                <c:pt idx="0">
                  <c:v>Jugendwohlfahrt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Tabelle1!$C$6:$F$6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Tabelle1!$C$8:$F$8</c:f>
              <c:numCache>
                <c:formatCode>_(* #,##0.00_);_(* \(#,##0.00\);_(* "-"??_);_(@_)</c:formatCode>
                <c:ptCount val="4"/>
                <c:pt idx="0">
                  <c:v>5867138</c:v>
                </c:pt>
                <c:pt idx="1">
                  <c:v>6744468</c:v>
                </c:pt>
                <c:pt idx="2">
                  <c:v>7698000</c:v>
                </c:pt>
                <c:pt idx="3">
                  <c:v>8407000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1-489D-8AB2-2D4BD538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757080"/>
        <c:axId val="680758720"/>
      </c:barChart>
      <c:catAx>
        <c:axId val="68075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0758720"/>
        <c:crosses val="autoZero"/>
        <c:auto val="1"/>
        <c:lblAlgn val="ctr"/>
        <c:lblOffset val="100"/>
        <c:noMultiLvlLbl val="0"/>
      </c:catAx>
      <c:valAx>
        <c:axId val="680758720"/>
        <c:scaling>
          <c:orientation val="minMax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075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Kosten Informationstechnologie u. Kommunikation</a:t>
            </a:r>
          </a:p>
        </c:rich>
      </c:tx>
      <c:layout>
        <c:manualLayout>
          <c:xMode val="edge"/>
          <c:yMode val="edge"/>
          <c:x val="0.15663115487457652"/>
          <c:y val="1.932367149758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Tabelle1!$B$11</c:f>
              <c:strCache>
                <c:ptCount val="1"/>
                <c:pt idx="0">
                  <c:v>Informationstechnologie u. Kommunikation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Tabelle1!$C$10:$F$10</c:f>
              <c:strCache>
                <c:ptCount val="4"/>
                <c:pt idx="0">
                  <c:v>RA 2021</c:v>
                </c:pt>
                <c:pt idx="1">
                  <c:v>RA 2022</c:v>
                </c:pt>
                <c:pt idx="2">
                  <c:v>VA 2023</c:v>
                </c:pt>
                <c:pt idx="3">
                  <c:v>VA 2024</c:v>
                </c:pt>
              </c:strCache>
            </c:strRef>
          </c:cat>
          <c:val>
            <c:numRef>
              <c:f>Tabelle1!$C$11:$F$11</c:f>
              <c:numCache>
                <c:formatCode>_(* #,##0.00_);_(* \(#,##0.00\);_(* "-"??_);_(@_)</c:formatCode>
                <c:ptCount val="4"/>
                <c:pt idx="0">
                  <c:v>4014032.4500000007</c:v>
                </c:pt>
                <c:pt idx="1">
                  <c:v>3860294.8299999996</c:v>
                </c:pt>
                <c:pt idx="2">
                  <c:v>5341200</c:v>
                </c:pt>
                <c:pt idx="3">
                  <c:v>6642700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4-4EDD-A011-48B994876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0822592"/>
        <c:axId val="740827184"/>
      </c:barChart>
      <c:catAx>
        <c:axId val="7408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0827184"/>
        <c:crosses val="autoZero"/>
        <c:auto val="1"/>
        <c:lblAlgn val="ctr"/>
        <c:lblOffset val="100"/>
        <c:noMultiLvlLbl val="0"/>
      </c:catAx>
      <c:valAx>
        <c:axId val="740827184"/>
        <c:scaling>
          <c:orientation val="minMax"/>
          <c:min val="2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082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budgetwirksame Abgangsdeckung Gestellungsbetrieb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Gestellungsbetrieb!$A$4</c:f>
              <c:strCache>
                <c:ptCount val="1"/>
                <c:pt idx="0">
                  <c:v>Abgangsdeckung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412-4B9E-AD31-37A254242F8E}"/>
              </c:ext>
            </c:extLst>
          </c:dPt>
          <c:dPt>
            <c:idx val="18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2-4B9E-AD31-37A254242F8E}"/>
              </c:ext>
            </c:extLst>
          </c:dPt>
          <c:dPt>
            <c:idx val="19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12-4B9E-AD31-37A254242F8E}"/>
              </c:ext>
            </c:extLst>
          </c:dPt>
          <c:dPt>
            <c:idx val="20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12-4B9E-AD31-37A254242F8E}"/>
              </c:ext>
            </c:extLst>
          </c:dPt>
          <c:cat>
            <c:numRef>
              <c:f>Gestellungsbetrieb!$D$3:$X$3</c:f>
              <c:numCache>
                <c:formatCode>0</c:formatCode>
                <c:ptCount val="2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</c:numCache>
            </c:numRef>
          </c:cat>
          <c:val>
            <c:numRef>
              <c:f>Gestellungsbetrieb!$D$4:$X$4</c:f>
              <c:numCache>
                <c:formatCode>#,##0</c:formatCode>
                <c:ptCount val="21"/>
                <c:pt idx="0">
                  <c:v>3367571.79</c:v>
                </c:pt>
                <c:pt idx="1">
                  <c:v>4500000</c:v>
                </c:pt>
                <c:pt idx="2">
                  <c:v>4500000</c:v>
                </c:pt>
                <c:pt idx="3">
                  <c:v>4500000</c:v>
                </c:pt>
                <c:pt idx="4">
                  <c:v>4500000</c:v>
                </c:pt>
                <c:pt idx="5">
                  <c:v>4500000</c:v>
                </c:pt>
                <c:pt idx="6">
                  <c:v>4590000</c:v>
                </c:pt>
                <c:pt idx="7">
                  <c:v>4682000</c:v>
                </c:pt>
                <c:pt idx="8">
                  <c:v>4776000</c:v>
                </c:pt>
                <c:pt idx="9">
                  <c:v>4871100</c:v>
                </c:pt>
                <c:pt idx="10">
                  <c:v>4968000</c:v>
                </c:pt>
                <c:pt idx="11">
                  <c:v>5147218.88</c:v>
                </c:pt>
                <c:pt idx="12">
                  <c:v>5245100</c:v>
                </c:pt>
                <c:pt idx="13">
                  <c:v>6873000</c:v>
                </c:pt>
                <c:pt idx="14">
                  <c:v>6200000</c:v>
                </c:pt>
                <c:pt idx="15">
                  <c:v>7886100</c:v>
                </c:pt>
                <c:pt idx="16">
                  <c:v>8395800</c:v>
                </c:pt>
                <c:pt idx="17">
                  <c:v>17546100</c:v>
                </c:pt>
                <c:pt idx="18">
                  <c:v>18472000</c:v>
                </c:pt>
                <c:pt idx="19">
                  <c:v>19118100</c:v>
                </c:pt>
                <c:pt idx="20">
                  <c:v>19598300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7-438A-B314-C42FC1470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349440"/>
        <c:axId val="789349768"/>
      </c:barChart>
      <c:catAx>
        <c:axId val="7893494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9349768"/>
        <c:crosses val="autoZero"/>
        <c:auto val="1"/>
        <c:lblAlgn val="ctr"/>
        <c:lblOffset val="100"/>
        <c:noMultiLvlLbl val="0"/>
      </c:catAx>
      <c:valAx>
        <c:axId val="789349768"/>
        <c:scaling>
          <c:orientation val="minMax"/>
          <c:max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934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Personalaufwand</a:t>
            </a:r>
            <a:r>
              <a:rPr lang="en-US" b="1" dirty="0" smtClean="0"/>
              <a:t> (</a:t>
            </a:r>
            <a:r>
              <a:rPr lang="en-US" b="1" dirty="0" err="1" smtClean="0"/>
              <a:t>ohne</a:t>
            </a:r>
            <a:r>
              <a:rPr lang="en-US" b="1" dirty="0" smtClean="0"/>
              <a:t> </a:t>
            </a:r>
            <a:r>
              <a:rPr lang="en-US" b="1" dirty="0" err="1" smtClean="0"/>
              <a:t>Pensionen</a:t>
            </a:r>
            <a:r>
              <a:rPr lang="en-US" b="1" dirty="0" smtClean="0"/>
              <a:t>) in </a:t>
            </a:r>
            <a:r>
              <a:rPr lang="en-US" b="1" dirty="0"/>
              <a:t>EUR</a:t>
            </a:r>
            <a:r>
              <a:rPr lang="en-US" b="1" baseline="0" dirty="0"/>
              <a:t>; 2021 - 2024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'AEA  - Personal'!$C$1</c:f>
              <c:strCache>
                <c:ptCount val="1"/>
                <c:pt idx="0">
                  <c:v>Personal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BD-450A-9682-928F456AF893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C0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BD-450A-9682-928F456AF893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BD-450A-9682-928F456AF893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ABD-450A-9682-928F456AF893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ABD-450A-9682-928F456AF893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ABD-450A-9682-928F456AF893}"/>
              </c:ext>
            </c:extLst>
          </c:dPt>
          <c:xVal>
            <c:numRef>
              <c:f>'AEA  - Personal'!$A$11:$A$14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xVal>
          <c:yVal>
            <c:numRef>
              <c:f>'AEA  - Personal'!$C$11:$C$14</c:f>
              <c:numCache>
                <c:formatCode>#,##0.00</c:formatCode>
                <c:ptCount val="4"/>
                <c:pt idx="0">
                  <c:v>99846578.019999996</c:v>
                </c:pt>
                <c:pt idx="1">
                  <c:v>104536983.34999999</c:v>
                </c:pt>
                <c:pt idx="2">
                  <c:v>114647800</c:v>
                </c:pt>
                <c:pt idx="3">
                  <c:v>131587700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ABD-450A-9682-928F456AF893}"/>
            </c:ext>
          </c:extLst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axId val="799519616"/>
        <c:axId val="799517648"/>
      </c:scatterChart>
      <c:valAx>
        <c:axId val="799519616"/>
        <c:scaling>
          <c:orientation val="minMax"/>
          <c:max val="2024"/>
          <c:min val="20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9517648"/>
        <c:crosses val="autoZero"/>
        <c:crossBetween val="midCat"/>
        <c:majorUnit val="1"/>
      </c:valAx>
      <c:valAx>
        <c:axId val="799517648"/>
        <c:scaling>
          <c:orientation val="minMax"/>
          <c:min val="60000000.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9519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Vorhaben!$B$1</c:f>
              <c:strCache>
                <c:ptCount val="1"/>
                <c:pt idx="0">
                  <c:v>Betrag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0-464E-8FF3-8F07BF501DE4}"/>
              </c:ext>
            </c:extLst>
          </c:dPt>
          <c:dPt>
            <c:idx val="1"/>
            <c:bubble3D val="0"/>
            <c:spPr>
              <a:solidFill>
                <a:srgbClr val="0099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0-464E-8FF3-8F07BF501DE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80-464E-8FF3-8F07BF501D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80-464E-8FF3-8F07BF501D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80-464E-8FF3-8F07BF501DE4}"/>
              </c:ext>
            </c:extLst>
          </c:dPt>
          <c:dPt>
            <c:idx val="5"/>
            <c:bubble3D val="0"/>
            <c:spPr>
              <a:solidFill>
                <a:srgbClr val="8282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80-464E-8FF3-8F07BF501DE4}"/>
              </c:ext>
            </c:extLst>
          </c:dPt>
          <c:dLbls>
            <c:dLbl>
              <c:idx val="0"/>
              <c:layout>
                <c:manualLayout>
                  <c:x val="0.15"/>
                  <c:y val="-8.60215053763440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80-464E-8FF3-8F07BF501DE4}"/>
                </c:ext>
              </c:extLst>
            </c:dLbl>
            <c:dLbl>
              <c:idx val="1"/>
              <c:layout>
                <c:manualLayout>
                  <c:x val="0.16458068229206621"/>
                  <c:y val="-3.42291622475797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80-464E-8FF3-8F07BF501DE4}"/>
                </c:ext>
              </c:extLst>
            </c:dLbl>
            <c:dLbl>
              <c:idx val="2"/>
              <c:layout>
                <c:manualLayout>
                  <c:x val="0.16748302614860067"/>
                  <c:y val="0.172324639185339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1008391412459"/>
                      <c:h val="0.13475149483061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780-464E-8FF3-8F07BF501DE4}"/>
                </c:ext>
              </c:extLst>
            </c:dLbl>
            <c:dLbl>
              <c:idx val="3"/>
              <c:layout>
                <c:manualLayout>
                  <c:x val="-1.769564946791145E-2"/>
                  <c:y val="0.112416810249050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34758871892439"/>
                      <c:h val="0.16286543456215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780-464E-8FF3-8F07BF501DE4}"/>
                </c:ext>
              </c:extLst>
            </c:dLbl>
            <c:dLbl>
              <c:idx val="4"/>
              <c:layout>
                <c:manualLayout>
                  <c:x val="-0.15792937078276104"/>
                  <c:y val="0.141295152795099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780-464E-8FF3-8F07BF501DE4}"/>
                </c:ext>
              </c:extLst>
            </c:dLbl>
            <c:dLbl>
              <c:idx val="5"/>
              <c:layout>
                <c:manualLayout>
                  <c:x val="-0.14199316966671879"/>
                  <c:y val="-0.106938216470022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780-464E-8FF3-8F07BF501DE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Vorhaben!$A$2:$A$7</c:f>
              <c:strCache>
                <c:ptCount val="6"/>
                <c:pt idx="0">
                  <c:v>Tiefbau</c:v>
                </c:pt>
                <c:pt idx="1">
                  <c:v>Grünraum</c:v>
                </c:pt>
                <c:pt idx="2">
                  <c:v>Feuerwehren</c:v>
                </c:pt>
                <c:pt idx="3">
                  <c:v>KK/KG/Schulen</c:v>
                </c:pt>
                <c:pt idx="4">
                  <c:v>IVB</c:v>
                </c:pt>
                <c:pt idx="5">
                  <c:v>Rest</c:v>
                </c:pt>
              </c:strCache>
            </c:strRef>
          </c:cat>
          <c:val>
            <c:numRef>
              <c:f>Vorhaben!$B$2:$B$7</c:f>
              <c:numCache>
                <c:formatCode>#,##0</c:formatCode>
                <c:ptCount val="6"/>
                <c:pt idx="0">
                  <c:v>11772000</c:v>
                </c:pt>
                <c:pt idx="1">
                  <c:v>1760000</c:v>
                </c:pt>
                <c:pt idx="2">
                  <c:v>9425000</c:v>
                </c:pt>
                <c:pt idx="3">
                  <c:v>7529000</c:v>
                </c:pt>
                <c:pt idx="4">
                  <c:v>4213200</c:v>
                </c:pt>
                <c:pt idx="5">
                  <c:v>19883600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80-464E-8FF3-8F07BF501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Vorhaben!$B$1</c:f>
              <c:strCache>
                <c:ptCount val="1"/>
                <c:pt idx="0">
                  <c:v>Betrag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0-464E-8FF3-8F07BF501DE4}"/>
              </c:ext>
            </c:extLst>
          </c:dPt>
          <c:dPt>
            <c:idx val="1"/>
            <c:bubble3D val="0"/>
            <c:spPr>
              <a:solidFill>
                <a:srgbClr val="0099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0-464E-8FF3-8F07BF501DE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80-464E-8FF3-8F07BF501D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80-464E-8FF3-8F07BF501D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80-464E-8FF3-8F07BF501DE4}"/>
              </c:ext>
            </c:extLst>
          </c:dPt>
          <c:dPt>
            <c:idx val="5"/>
            <c:bubble3D val="0"/>
            <c:spPr>
              <a:solidFill>
                <a:srgbClr val="8282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80-464E-8FF3-8F07BF501DE4}"/>
              </c:ext>
            </c:extLst>
          </c:dPt>
          <c:dLbls>
            <c:dLbl>
              <c:idx val="0"/>
              <c:layout>
                <c:manualLayout>
                  <c:x val="0.15"/>
                  <c:y val="-8.60215053763440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80-464E-8FF3-8F07BF501DE4}"/>
                </c:ext>
              </c:extLst>
            </c:dLbl>
            <c:dLbl>
              <c:idx val="1"/>
              <c:layout>
                <c:manualLayout>
                  <c:x val="0.16458068229206621"/>
                  <c:y val="-3.42291622475797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80-464E-8FF3-8F07BF501DE4}"/>
                </c:ext>
              </c:extLst>
            </c:dLbl>
            <c:dLbl>
              <c:idx val="2"/>
              <c:layout>
                <c:manualLayout>
                  <c:x val="0.16748302614860067"/>
                  <c:y val="0.172324639185339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1008391412459"/>
                      <c:h val="0.13475149483061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780-464E-8FF3-8F07BF501DE4}"/>
                </c:ext>
              </c:extLst>
            </c:dLbl>
            <c:dLbl>
              <c:idx val="3"/>
              <c:layout>
                <c:manualLayout>
                  <c:x val="-1.769564946791145E-2"/>
                  <c:y val="0.112416810249050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34758871892439"/>
                      <c:h val="0.16286543456215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780-464E-8FF3-8F07BF501DE4}"/>
                </c:ext>
              </c:extLst>
            </c:dLbl>
            <c:dLbl>
              <c:idx val="4"/>
              <c:layout>
                <c:manualLayout>
                  <c:x val="-0.15792937078276104"/>
                  <c:y val="0.141295152795099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780-464E-8FF3-8F07BF501DE4}"/>
                </c:ext>
              </c:extLst>
            </c:dLbl>
            <c:dLbl>
              <c:idx val="5"/>
              <c:layout>
                <c:manualLayout>
                  <c:x val="-0.14199316966671879"/>
                  <c:y val="-0.106938216470022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780-464E-8FF3-8F07BF501DE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Vorhaben!$A$2:$A$7</c:f>
              <c:strCache>
                <c:ptCount val="6"/>
                <c:pt idx="0">
                  <c:v>Tiefbau</c:v>
                </c:pt>
                <c:pt idx="1">
                  <c:v>Grünraum</c:v>
                </c:pt>
                <c:pt idx="2">
                  <c:v>Feuerwehren</c:v>
                </c:pt>
                <c:pt idx="3">
                  <c:v>KK/KG/Schulen</c:v>
                </c:pt>
                <c:pt idx="4">
                  <c:v>IVB</c:v>
                </c:pt>
                <c:pt idx="5">
                  <c:v>Rest</c:v>
                </c:pt>
              </c:strCache>
            </c:strRef>
          </c:cat>
          <c:val>
            <c:numRef>
              <c:f>Vorhaben!$B$2:$B$7</c:f>
              <c:numCache>
                <c:formatCode>#,##0</c:formatCode>
                <c:ptCount val="6"/>
                <c:pt idx="0">
                  <c:v>11772000</c:v>
                </c:pt>
                <c:pt idx="1">
                  <c:v>1760000</c:v>
                </c:pt>
                <c:pt idx="2">
                  <c:v>9425000</c:v>
                </c:pt>
                <c:pt idx="3">
                  <c:v>7529000</c:v>
                </c:pt>
                <c:pt idx="4">
                  <c:v>4213200</c:v>
                </c:pt>
                <c:pt idx="5">
                  <c:v>19883600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80-464E-8FF3-8F07BF501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Schulden!$B$1</c:f>
              <c:strCache>
                <c:ptCount val="1"/>
                <c:pt idx="0">
                  <c:v>Ist-Werte bzw. Prognose 2023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2-4BCF-AAF9-C01C4D4A8886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2-4BCF-AAF9-C01C4D4A8886}"/>
              </c:ext>
            </c:extLst>
          </c:dPt>
          <c:cat>
            <c:numRef>
              <c:f>Schulden!$A$22:$A$25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Schulden!$B$22:$B$25</c:f>
              <c:numCache>
                <c:formatCode>_(* #,##0.00_);_(* \(#,##0.00\);_(* "-"??_);_(@_)</c:formatCode>
                <c:ptCount val="4"/>
                <c:pt idx="0">
                  <c:v>181451866.56999999</c:v>
                </c:pt>
                <c:pt idx="1">
                  <c:v>169730119.86000001</c:v>
                </c:pt>
                <c:pt idx="2">
                  <c:v>164815746.91999999</c:v>
                </c:pt>
                <c:pt idx="3">
                  <c:v>156575577.78999999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2-4BCF-AAF9-C01C4D4A8886}"/>
            </c:ext>
          </c:extLst>
        </c:ser>
        <c:ser>
          <c:idx val="1"/>
          <c:order val="1"/>
          <c:tx>
            <c:strRef>
              <c:f>Schulden!$C$1</c:f>
              <c:strCache>
                <c:ptCount val="1"/>
                <c:pt idx="0">
                  <c:v>budgetiert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Schulden!$A$22:$A$25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Schulden!$C$22:$C$25</c:f>
              <c:numCache>
                <c:formatCode>_(* #,##0.00_);_(* \(#,##0.00\);_(*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15522969.810000002</c:v>
                </c:pt>
                <c:pt idx="3">
                  <c:v>38469328.680000007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C2-4BCF-AAF9-C01C4D4A8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772923256"/>
        <c:axId val="772925552"/>
      </c:barChart>
      <c:catAx>
        <c:axId val="77292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72925552"/>
        <c:crosses val="autoZero"/>
        <c:auto val="1"/>
        <c:lblAlgn val="ctr"/>
        <c:lblOffset val="100"/>
        <c:noMultiLvlLbl val="0"/>
      </c:catAx>
      <c:valAx>
        <c:axId val="772925552"/>
        <c:scaling>
          <c:orientation val="minMax"/>
          <c:max val="200000000"/>
          <c:min val="1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72923256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1A3C9E7-EFF6-431F-9BA4-50F28D996164}" type="datetime1">
              <a:rPr lang="de-DE"/>
              <a:pPr>
                <a:defRPr/>
              </a:pPr>
              <a:t>29.09.2023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F9EF12D-EE2A-4E77-A4F6-836E3D193D1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Geneva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Geneva" charset="0"/>
              </a:defRPr>
            </a:lvl1pPr>
          </a:lstStyle>
          <a:p>
            <a:pPr>
              <a:defRPr/>
            </a:pPr>
            <a:fld id="{D3CD1B00-F3B1-45E2-8993-602779CE02A7}" type="datetime1">
              <a:rPr lang="de-DE" altLang="de-DE"/>
              <a:pPr>
                <a:defRPr/>
              </a:pPr>
              <a:t>29.09.2023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562" tIns="47781" rIns="95562" bIns="4778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 smtClean="0"/>
              <a:t>Mastertextformat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Geneva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48CD38-C172-44E3-9544-53A1A9E97A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880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9B566F1B-DBD1-4D4C-BBFC-FB58CA3B06BD}" type="slidenum">
              <a:rPr lang="de-DE" altLang="de-DE" smtClean="0">
                <a:latin typeface="Calibri" panose="020F0502020204030204" pitchFamily="34" charset="0"/>
              </a:rPr>
              <a:pPr/>
              <a:t>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10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34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11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7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2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1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3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6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4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4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5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6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3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7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5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8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9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>
              <a:ea typeface="Geneva" charset="0"/>
              <a:cs typeface="Geneva" charset="0"/>
            </a:endParaRP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627937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3105743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583550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4061356" indent="-238904" defTabSz="47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40919B29-C3FB-471E-8C59-B1691C40201A}" type="slidenum">
              <a:rPr lang="de-DE" altLang="de-DE" smtClean="0">
                <a:latin typeface="Calibri" panose="020F0502020204030204" pitchFamily="34" charset="0"/>
              </a:rPr>
              <a:pPr/>
              <a:t>9</a:t>
            </a:fld>
            <a:endParaRPr lang="de-DE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0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0A3B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525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E6418D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17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71530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695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15392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20578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2351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2128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76450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519528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894B9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132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42536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88969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135542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32011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55311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22905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344391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902664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529898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F6A80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5246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4381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252203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093374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26637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525364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66765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51598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611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898555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B1C80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2449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595910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95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38237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166036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227157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743445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277405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640144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42590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8276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086982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345992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34291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00388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40486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281389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23563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551171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557610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0993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278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638892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253328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310141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97767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722712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699141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615089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149744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550941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707173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0040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137127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598665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916489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088390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4179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975660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763836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160629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840289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6096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7772400" cy="804862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/>
          </p:nvPr>
        </p:nvSpPr>
        <p:spPr>
          <a:xfrm>
            <a:off x="838200" y="2438400"/>
            <a:ext cx="7772400" cy="80486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650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/>
          </p:nvPr>
        </p:nvSpPr>
        <p:spPr>
          <a:xfrm>
            <a:off x="4876800" y="2286000"/>
            <a:ext cx="3733800" cy="38862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1294554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838200" y="3657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50292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22860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77724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77724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373682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40386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8436383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838200" y="36576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17" name="Rechteck 16"/>
          <p:cNvSpPr>
            <a:spLocks noChangeArrowheads="1"/>
          </p:cNvSpPr>
          <p:nvPr userDrawn="1"/>
        </p:nvSpPr>
        <p:spPr bwMode="auto">
          <a:xfrm>
            <a:off x="838200" y="50292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838200" y="2286000"/>
            <a:ext cx="5029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E2001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50292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50292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50292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5943600" y="22859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9" name="Bildplatzhalter 2"/>
          <p:cNvSpPr>
            <a:spLocks noGrp="1"/>
          </p:cNvSpPr>
          <p:nvPr>
            <p:ph type="pic" idx="18"/>
          </p:nvPr>
        </p:nvSpPr>
        <p:spPr>
          <a:xfrm>
            <a:off x="5943600" y="3657600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0" name="Bildplatzhalter 2"/>
          <p:cNvSpPr>
            <a:spLocks noGrp="1"/>
          </p:cNvSpPr>
          <p:nvPr>
            <p:ph type="pic" idx="19"/>
          </p:nvPr>
        </p:nvSpPr>
        <p:spPr>
          <a:xfrm>
            <a:off x="5943600" y="5029199"/>
            <a:ext cx="2667000" cy="1295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558134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/>
          </p:nvPr>
        </p:nvSpPr>
        <p:spPr>
          <a:xfrm>
            <a:off x="838200" y="22860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838200" y="3962400"/>
            <a:ext cx="3810000" cy="99060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/>
              <a:buNone/>
              <a:tabLst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/>
          </p:nvPr>
        </p:nvSpPr>
        <p:spPr>
          <a:xfrm>
            <a:off x="838200" y="36576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5"/>
          </p:nvPr>
        </p:nvSpPr>
        <p:spPr>
          <a:xfrm>
            <a:off x="838200" y="5334000"/>
            <a:ext cx="3810000" cy="9906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838200" y="5029200"/>
            <a:ext cx="3810000" cy="3048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4800599" y="2286000"/>
            <a:ext cx="3810001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444123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7"/>
          </p:nvPr>
        </p:nvSpPr>
        <p:spPr>
          <a:xfrm>
            <a:off x="8381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5" name="Bildplatzhalter 2"/>
          <p:cNvSpPr>
            <a:spLocks noGrp="1"/>
          </p:cNvSpPr>
          <p:nvPr>
            <p:ph type="pic" idx="21"/>
          </p:nvPr>
        </p:nvSpPr>
        <p:spPr>
          <a:xfrm>
            <a:off x="4800599" y="3657600"/>
            <a:ext cx="3810001" cy="2362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27" name="Textplatzhalter 2"/>
          <p:cNvSpPr>
            <a:spLocks noGrp="1"/>
          </p:cNvSpPr>
          <p:nvPr>
            <p:ph type="body" idx="22"/>
          </p:nvPr>
        </p:nvSpPr>
        <p:spPr>
          <a:xfrm>
            <a:off x="838200" y="2286000"/>
            <a:ext cx="7772400" cy="1295400"/>
          </a:xfrm>
        </p:spPr>
        <p:txBody>
          <a:bodyPr>
            <a:normAutofit/>
          </a:bodyPr>
          <a:lstStyle>
            <a:lvl1pPr marL="0" indent="0">
              <a:buFont typeface="Arial"/>
              <a:buChar char="•"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3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41064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9877276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2286000"/>
            <a:ext cx="7696200" cy="4038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14215527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251667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752601"/>
            <a:ext cx="7772400" cy="457200"/>
          </a:xfrm>
        </p:spPr>
        <p:txBody>
          <a:bodyPr anchor="t">
            <a:normAutofit/>
          </a:bodyPr>
          <a:lstStyle>
            <a:lvl1pPr algn="l">
              <a:defRPr sz="2000" b="1" cap="none" baseline="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idx="21"/>
          </p:nvPr>
        </p:nvSpPr>
        <p:spPr>
          <a:xfrm>
            <a:off x="914401" y="3048000"/>
            <a:ext cx="7696200" cy="3276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762000"/>
          </a:xfrm>
        </p:spPr>
        <p:txBody>
          <a:bodyPr>
            <a:normAutofit/>
          </a:bodyPr>
          <a:lstStyle>
            <a:lvl1pPr marL="342900" indent="-342900">
              <a:buFont typeface="Arial"/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22"/>
          </p:nvPr>
        </p:nvSpPr>
        <p:spPr>
          <a:xfrm>
            <a:off x="838200" y="960438"/>
            <a:ext cx="2895600" cy="365125"/>
          </a:xfrm>
        </p:spPr>
        <p:txBody>
          <a:bodyPr/>
          <a:lstStyle>
            <a:lvl1pPr algn="l">
              <a:defRPr sz="1400" b="1" baseline="30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Hier steht die Headline des Titelchart</a:t>
            </a:r>
          </a:p>
          <a:p>
            <a:pPr>
              <a:defRPr/>
            </a:pPr>
            <a:r>
              <a:rPr lang="de-DE" altLang="de-DE"/>
              <a:t>Hier die Subheadline des Titelchart</a:t>
            </a:r>
          </a:p>
        </p:txBody>
      </p:sp>
    </p:spTree>
    <p:extLst>
      <p:ext uri="{BB962C8B-B14F-4D97-AF65-F5344CB8AC3E}">
        <p14:creationId xmlns:p14="http://schemas.microsoft.com/office/powerpoint/2010/main" val="301346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85800" y="1417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85800" y="2743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r>
              <a:rPr lang="de-AT" altLang="de-DE"/>
              <a:t>Hier steht die Headline des Titelchart Hier die Subheadline des Titelchart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F2FE54-0A93-4C34-9211-3A20902C80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  <p:sldLayoutId id="2147484987" r:id="rId12"/>
    <p:sldLayoutId id="2147484988" r:id="rId13"/>
    <p:sldLayoutId id="2147484989" r:id="rId14"/>
    <p:sldLayoutId id="2147484990" r:id="rId15"/>
    <p:sldLayoutId id="2147484991" r:id="rId16"/>
    <p:sldLayoutId id="2147484992" r:id="rId17"/>
    <p:sldLayoutId id="2147484993" r:id="rId18"/>
    <p:sldLayoutId id="2147484994" r:id="rId19"/>
    <p:sldLayoutId id="2147484995" r:id="rId20"/>
    <p:sldLayoutId id="2147484996" r:id="rId21"/>
    <p:sldLayoutId id="2147484997" r:id="rId22"/>
    <p:sldLayoutId id="2147484998" r:id="rId23"/>
    <p:sldLayoutId id="2147484999" r:id="rId24"/>
    <p:sldLayoutId id="2147485000" r:id="rId25"/>
    <p:sldLayoutId id="2147485001" r:id="rId26"/>
    <p:sldLayoutId id="2147485002" r:id="rId27"/>
    <p:sldLayoutId id="2147485003" r:id="rId28"/>
    <p:sldLayoutId id="2147485004" r:id="rId29"/>
    <p:sldLayoutId id="2147485005" r:id="rId30"/>
    <p:sldLayoutId id="2147485006" r:id="rId31"/>
    <p:sldLayoutId id="2147485007" r:id="rId32"/>
    <p:sldLayoutId id="2147485008" r:id="rId33"/>
    <p:sldLayoutId id="2147485009" r:id="rId34"/>
    <p:sldLayoutId id="2147485010" r:id="rId35"/>
    <p:sldLayoutId id="2147485011" r:id="rId36"/>
    <p:sldLayoutId id="2147485012" r:id="rId37"/>
    <p:sldLayoutId id="2147485013" r:id="rId38"/>
    <p:sldLayoutId id="2147485014" r:id="rId39"/>
    <p:sldLayoutId id="2147485015" r:id="rId40"/>
    <p:sldLayoutId id="2147485016" r:id="rId41"/>
    <p:sldLayoutId id="2147485017" r:id="rId42"/>
    <p:sldLayoutId id="2147485018" r:id="rId43"/>
    <p:sldLayoutId id="2147485019" r:id="rId44"/>
    <p:sldLayoutId id="2147485020" r:id="rId45"/>
    <p:sldLayoutId id="2147485021" r:id="rId46"/>
    <p:sldLayoutId id="2147485022" r:id="rId47"/>
    <p:sldLayoutId id="2147485023" r:id="rId48"/>
    <p:sldLayoutId id="2147485024" r:id="rId49"/>
    <p:sldLayoutId id="2147485025" r:id="rId50"/>
    <p:sldLayoutId id="2147485026" r:id="rId51"/>
    <p:sldLayoutId id="2147485027" r:id="rId52"/>
    <p:sldLayoutId id="2147485028" r:id="rId53"/>
    <p:sldLayoutId id="2147485029" r:id="rId54"/>
    <p:sldLayoutId id="2147485030" r:id="rId55"/>
    <p:sldLayoutId id="2147485031" r:id="rId56"/>
    <p:sldLayoutId id="2147485032" r:id="rId57"/>
    <p:sldLayoutId id="2147485033" r:id="rId58"/>
    <p:sldLayoutId id="2147485034" r:id="rId59"/>
    <p:sldLayoutId id="2147485035" r:id="rId60"/>
    <p:sldLayoutId id="2147485036" r:id="rId61"/>
    <p:sldLayoutId id="2147485037" r:id="rId62"/>
    <p:sldLayoutId id="2147485038" r:id="rId63"/>
    <p:sldLayoutId id="2147485039" r:id="rId64"/>
    <p:sldLayoutId id="2147485040" r:id="rId65"/>
    <p:sldLayoutId id="2147485041" r:id="rId66"/>
    <p:sldLayoutId id="2147485042" r:id="rId67"/>
    <p:sldLayoutId id="2147485043" r:id="rId68"/>
    <p:sldLayoutId id="2147485044" r:id="rId69"/>
    <p:sldLayoutId id="2147485045" r:id="rId70"/>
    <p:sldLayoutId id="2147485046" r:id="rId71"/>
    <p:sldLayoutId id="2147485047" r:id="rId72"/>
    <p:sldLayoutId id="2147485048" r:id="rId73"/>
    <p:sldLayoutId id="2147485049" r:id="rId74"/>
    <p:sldLayoutId id="2147485050" r:id="rId75"/>
    <p:sldLayoutId id="2147485051" r:id="rId76"/>
    <p:sldLayoutId id="2147485052" r:id="rId77"/>
    <p:sldLayoutId id="2147485053" r:id="rId78"/>
    <p:sldLayoutId id="2147485054" r:id="rId79"/>
    <p:sldLayoutId id="2147485055" r:id="rId80"/>
    <p:sldLayoutId id="2147485056" r:id="rId8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Geneva" charset="-128"/>
          <a:cs typeface="Geneva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3200" kern="1200">
          <a:solidFill>
            <a:srgbClr val="262626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–"/>
        <a:defRPr sz="2400" b="1" kern="1200">
          <a:solidFill>
            <a:srgbClr val="262626"/>
          </a:solidFill>
          <a:latin typeface="+mn-lt"/>
          <a:ea typeface="Geneva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ヒラギノ角ゴ Pro W3" charset="-128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–"/>
        <a:defRPr sz="1600" b="1" kern="1200">
          <a:solidFill>
            <a:srgbClr val="262626"/>
          </a:solidFill>
          <a:latin typeface="+mn-lt"/>
          <a:ea typeface="ヒラギノ角ゴ Pro W3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»"/>
        <a:defRPr sz="1600" kern="1200">
          <a:solidFill>
            <a:srgbClr val="262626"/>
          </a:solidFill>
          <a:latin typeface="+mn-lt"/>
          <a:ea typeface="ヒラギノ角ゴ Pro W3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838200" y="1484784"/>
            <a:ext cx="7772400" cy="4968404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de-AT" sz="4000" b="1" dirty="0" smtClean="0"/>
              <a:t>Budget 2024 – Bedarfsanmeldung</a:t>
            </a:r>
            <a:br>
              <a:rPr lang="de-AT" sz="4000" b="1" dirty="0" smtClean="0"/>
            </a:br>
            <a:r>
              <a:rPr lang="de-AT" sz="4000" b="1" dirty="0" smtClean="0"/>
              <a:t>aus den Ämtern liegt vor</a:t>
            </a:r>
          </a:p>
          <a:p>
            <a:pPr>
              <a:defRPr/>
            </a:pPr>
            <a:endParaRPr lang="de-AT" sz="2800" b="1" dirty="0"/>
          </a:p>
          <a:p>
            <a:pPr>
              <a:defRPr/>
            </a:pPr>
            <a:endParaRPr lang="de-AT" sz="2800" b="1" dirty="0" smtClean="0"/>
          </a:p>
          <a:p>
            <a:pPr>
              <a:defRPr/>
            </a:pPr>
            <a:endParaRPr lang="de-AT" sz="2800" b="1" dirty="0"/>
          </a:p>
          <a:p>
            <a:pPr>
              <a:defRPr/>
            </a:pPr>
            <a:endParaRPr lang="de-AT" sz="2800" dirty="0" smtClean="0"/>
          </a:p>
          <a:p>
            <a:pPr algn="r">
              <a:defRPr/>
            </a:pPr>
            <a:endParaRPr lang="de-AT" sz="2800" dirty="0" smtClean="0"/>
          </a:p>
          <a:p>
            <a:pPr>
              <a:defRPr/>
            </a:pPr>
            <a:endParaRPr lang="de-AT" sz="2800" dirty="0" smtClean="0"/>
          </a:p>
          <a:p>
            <a:pPr>
              <a:defRPr/>
            </a:pPr>
            <a:endParaRPr lang="de-AT" sz="2800" dirty="0"/>
          </a:p>
          <a:p>
            <a:pPr>
              <a:defRPr/>
            </a:pPr>
            <a:endParaRPr lang="de-AT" sz="2800" dirty="0" smtClean="0"/>
          </a:p>
          <a:p>
            <a:pPr>
              <a:defRPr/>
            </a:pPr>
            <a:endParaRPr lang="de-AT" sz="2800" dirty="0"/>
          </a:p>
          <a:p>
            <a:pPr>
              <a:defRPr/>
            </a:pPr>
            <a:endParaRPr lang="de-AT" sz="2800" dirty="0" smtClean="0"/>
          </a:p>
          <a:p>
            <a:pPr>
              <a:defRPr/>
            </a:pPr>
            <a:r>
              <a:rPr lang="de-AT" sz="2800" b="1" dirty="0" smtClean="0"/>
              <a:t>Pressegespräch</a:t>
            </a:r>
          </a:p>
          <a:p>
            <a:pPr>
              <a:defRPr/>
            </a:pPr>
            <a:endParaRPr lang="de-AT" sz="2800" dirty="0"/>
          </a:p>
          <a:p>
            <a:pPr>
              <a:defRPr/>
            </a:pPr>
            <a:r>
              <a:rPr lang="de-AT" sz="2400" dirty="0" smtClean="0"/>
              <a:t>Bürgermeister Georg Willi</a:t>
            </a:r>
          </a:p>
          <a:p>
            <a:pPr>
              <a:defRPr/>
            </a:pPr>
            <a:r>
              <a:rPr lang="de-AT" sz="2400" dirty="0" smtClean="0"/>
              <a:t>Finanzdirektor Mag. Martin Rupprechter</a:t>
            </a:r>
          </a:p>
          <a:p>
            <a:pPr>
              <a:defRPr/>
            </a:pPr>
            <a:endParaRPr lang="de-AT" sz="2800" dirty="0"/>
          </a:p>
          <a:p>
            <a:pPr>
              <a:defRPr/>
            </a:pPr>
            <a:endParaRPr lang="de-AT" sz="1200" dirty="0"/>
          </a:p>
          <a:p>
            <a:pPr>
              <a:defRPr/>
            </a:pPr>
            <a:endParaRPr lang="de-AT" sz="1200" dirty="0" smtClean="0"/>
          </a:p>
          <a:p>
            <a:pPr>
              <a:defRPr/>
            </a:pPr>
            <a:endParaRPr lang="de-AT" sz="1200" dirty="0" smtClean="0"/>
          </a:p>
          <a:p>
            <a:pPr>
              <a:defRPr/>
            </a:pPr>
            <a:endParaRPr lang="de-AT" sz="1200" dirty="0"/>
          </a:p>
          <a:p>
            <a:pPr>
              <a:defRPr/>
            </a:pPr>
            <a:r>
              <a:rPr lang="de-AT" sz="1200" dirty="0" smtClean="0"/>
              <a:t>Innsbruck, </a:t>
            </a:r>
            <a:r>
              <a:rPr lang="de-AT" sz="1200" dirty="0"/>
              <a:t>3</a:t>
            </a:r>
            <a:r>
              <a:rPr lang="de-AT" sz="1200" dirty="0" smtClean="0"/>
              <a:t>. Oktober 2023</a:t>
            </a:r>
            <a:endParaRPr lang="de-AT" sz="1200" dirty="0"/>
          </a:p>
          <a:p>
            <a:pPr algn="r">
              <a:defRPr/>
            </a:pPr>
            <a:endParaRPr lang="de-AT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140" y="2852936"/>
            <a:ext cx="4602360" cy="15070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27" y="2852936"/>
            <a:ext cx="2381813" cy="150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27584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Investitionsvorhaben 2024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400" b="1" baseline="30000"/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4860031" y="1772816"/>
            <a:ext cx="4283969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b="1" u="sng" dirty="0" smtClean="0"/>
              <a:t>Beispiele Projekte Schulen und Kindergärten:</a:t>
            </a:r>
          </a:p>
          <a:p>
            <a:pPr>
              <a:buNone/>
            </a:pPr>
            <a:endParaRPr lang="de-AT" dirty="0"/>
          </a:p>
          <a:p>
            <a:pPr marL="285750" indent="-285750"/>
            <a:r>
              <a:rPr lang="de-AT" dirty="0" smtClean="0"/>
              <a:t>KG Campus </a:t>
            </a:r>
            <a:r>
              <a:rPr lang="de-AT" dirty="0" err="1" smtClean="0"/>
              <a:t>Arzl</a:t>
            </a:r>
            <a:r>
              <a:rPr lang="de-AT" dirty="0" smtClean="0"/>
              <a:t> € 1,95 Mio.</a:t>
            </a:r>
          </a:p>
          <a:p>
            <a:pPr marL="285750" indent="-285750"/>
            <a:r>
              <a:rPr lang="de-AT" dirty="0" smtClean="0"/>
              <a:t>KG Egerdachstraße € 0,6 Mio.</a:t>
            </a:r>
          </a:p>
          <a:p>
            <a:pPr marL="285750" indent="-285750"/>
            <a:r>
              <a:rPr lang="de-AT" dirty="0" smtClean="0"/>
              <a:t>KK/KG Höhenstraße € 0,2 Mio.</a:t>
            </a:r>
          </a:p>
          <a:p>
            <a:pPr marL="285750" indent="-285750"/>
            <a:r>
              <a:rPr lang="de-AT" dirty="0" smtClean="0"/>
              <a:t>KK Nocksteig € 0,5 Mio.</a:t>
            </a:r>
          </a:p>
          <a:p>
            <a:pPr marL="285750" indent="-285750"/>
            <a:r>
              <a:rPr lang="de-AT" dirty="0" smtClean="0"/>
              <a:t>MS </a:t>
            </a:r>
            <a:r>
              <a:rPr lang="de-AT" dirty="0" err="1" smtClean="0"/>
              <a:t>Hötting</a:t>
            </a:r>
            <a:r>
              <a:rPr lang="de-AT" dirty="0" smtClean="0"/>
              <a:t> Fenster € 0,8 Mio.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b="1" u="sng" dirty="0" smtClean="0"/>
              <a:t>Beispiele </a:t>
            </a:r>
            <a:r>
              <a:rPr lang="de-AT" b="1" u="sng" dirty="0"/>
              <a:t>Projekte </a:t>
            </a:r>
            <a:r>
              <a:rPr lang="de-AT" b="1" u="sng" dirty="0" smtClean="0"/>
              <a:t>Beteiligungen:</a:t>
            </a:r>
            <a:endParaRPr lang="de-AT" b="1" u="sng" dirty="0"/>
          </a:p>
          <a:p>
            <a:pPr>
              <a:buNone/>
            </a:pPr>
            <a:endParaRPr lang="de-AT" dirty="0" smtClean="0"/>
          </a:p>
          <a:p>
            <a:pPr marL="285750" indent="-285750"/>
            <a:r>
              <a:rPr lang="de-AT" dirty="0" smtClean="0"/>
              <a:t>Sportbereich Zimmerwiese € 1,5 Mio.</a:t>
            </a:r>
          </a:p>
          <a:p>
            <a:pPr marL="285750" indent="-285750"/>
            <a:r>
              <a:rPr lang="de-AT" dirty="0" err="1" smtClean="0"/>
              <a:t>Coolymp</a:t>
            </a:r>
            <a:r>
              <a:rPr lang="de-AT" dirty="0" smtClean="0"/>
              <a:t> – klimafitte Platzgestaltung € 1,3 Mio.</a:t>
            </a:r>
          </a:p>
          <a:p>
            <a:pPr marL="285750" indent="-285750"/>
            <a:r>
              <a:rPr lang="de-AT" dirty="0" smtClean="0"/>
              <a:t>OSVI Eiskanal </a:t>
            </a:r>
            <a:r>
              <a:rPr lang="de-AT" dirty="0" err="1" smtClean="0"/>
              <a:t>Igls</a:t>
            </a:r>
            <a:r>
              <a:rPr lang="de-AT" dirty="0" smtClean="0"/>
              <a:t> € 3,0 Mio.</a:t>
            </a:r>
          </a:p>
          <a:p>
            <a:pPr marL="285750" indent="-285750"/>
            <a:r>
              <a:rPr lang="de-AT" dirty="0" err="1" smtClean="0"/>
              <a:t>Leitgebhalle</a:t>
            </a:r>
            <a:r>
              <a:rPr lang="de-AT" dirty="0" smtClean="0"/>
              <a:t> Dach € 1,0 Mio.</a:t>
            </a:r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482322" y="1772816"/>
            <a:ext cx="4289981" cy="3568799"/>
            <a:chOff x="-1518338" y="0"/>
            <a:chExt cx="6090338" cy="2943225"/>
          </a:xfrm>
        </p:grpSpPr>
        <p:graphicFrame>
          <p:nvGraphicFramePr>
            <p:cNvPr id="15" name="Diagramm 14"/>
            <p:cNvGraphicFramePr/>
            <p:nvPr>
              <p:extLst>
                <p:ext uri="{D42A27DB-BD31-4B8C-83A1-F6EECF244321}">
                  <p14:modId xmlns:p14="http://schemas.microsoft.com/office/powerpoint/2010/main" val="2806026620"/>
                </p:ext>
              </p:extLst>
            </p:nvPr>
          </p:nvGraphicFramePr>
          <p:xfrm>
            <a:off x="-1518338" y="0"/>
            <a:ext cx="6090338" cy="2943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feld 8"/>
            <p:cNvSpPr txBox="1"/>
            <p:nvPr/>
          </p:nvSpPr>
          <p:spPr>
            <a:xfrm>
              <a:off x="811909" y="1306486"/>
              <a:ext cx="1092607" cy="2978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€ 54,6 Mio.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1012304" y="5626710"/>
            <a:ext cx="3672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Rest: </a:t>
            </a:r>
            <a:r>
              <a:rPr lang="de-AT" sz="1100" dirty="0" smtClean="0"/>
              <a:t>z.B. Grundankäufe, Wald/Natur, Verkehrsplanung, Friedhöfe, Fahrzeuge, Eiskanal </a:t>
            </a:r>
            <a:r>
              <a:rPr lang="de-AT" sz="1100" dirty="0" err="1" smtClean="0"/>
              <a:t>Igls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422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27584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Schuldenstand Stadt Innsbruck – Update 2023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400" b="1" baseline="30000"/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609942"/>
              </p:ext>
            </p:extLst>
          </p:nvPr>
        </p:nvGraphicFramePr>
        <p:xfrm>
          <a:off x="808880" y="1813223"/>
          <a:ext cx="405115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4860031" y="1968922"/>
            <a:ext cx="4032449" cy="4020765"/>
          </a:xfrm>
        </p:spPr>
        <p:txBody>
          <a:bodyPr>
            <a:normAutofit/>
          </a:bodyPr>
          <a:lstStyle/>
          <a:p>
            <a:pPr marL="285750" indent="-285750"/>
            <a:r>
              <a:rPr lang="de-AT" dirty="0" smtClean="0"/>
              <a:t>Schuldenstand der Stadt Innsbruck seit 2020 stetig gesunken – von € 181,5 Mio. im Jahr 2020 auf € 156,6 Mio. (Prognose 2023)</a:t>
            </a:r>
            <a:br>
              <a:rPr lang="de-AT" dirty="0" smtClean="0"/>
            </a:br>
            <a:endParaRPr lang="de-AT" dirty="0" smtClean="0"/>
          </a:p>
          <a:p>
            <a:pPr marL="285750" indent="-285750"/>
            <a:r>
              <a:rPr lang="de-AT" dirty="0" smtClean="0"/>
              <a:t>Voranschläge sahen Schuldenstände von</a:t>
            </a:r>
            <a:br>
              <a:rPr lang="de-AT" dirty="0" smtClean="0"/>
            </a:br>
            <a:r>
              <a:rPr lang="de-AT" dirty="0" smtClean="0"/>
              <a:t>€ 180,3 Mio. (2022) bzw. € 195,0 Mio. (2023) vor</a:t>
            </a:r>
            <a:br>
              <a:rPr lang="de-AT" dirty="0" smtClean="0"/>
            </a:br>
            <a:endParaRPr lang="de-AT" dirty="0" smtClean="0"/>
          </a:p>
          <a:p>
            <a:pPr marL="285750" indent="-285750"/>
            <a:r>
              <a:rPr lang="de-AT" dirty="0" smtClean="0"/>
              <a:t>Ende 2023 ist städtischer Schuldenstand aufgrund sparsamer Haushaltsführung voraussichtlich um € 38,4 Mio. niedriger als in den Voranschlägen durch Darlehens- aufnahmen geplant</a:t>
            </a:r>
            <a:br>
              <a:rPr lang="de-AT" dirty="0" smtClean="0"/>
            </a:br>
            <a:endParaRPr lang="de-AT" dirty="0" smtClean="0"/>
          </a:p>
          <a:p>
            <a:pPr marL="285750" indent="-28575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01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idx="4294967295"/>
          </p:nvPr>
        </p:nvSpPr>
        <p:spPr>
          <a:xfrm>
            <a:off x="837059" y="1052736"/>
            <a:ext cx="7772400" cy="52565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de-AT" sz="2800" b="1" dirty="0" smtClean="0"/>
              <a:t>VIELEN DANK FÜR IHRE AUFMERKSAMKEIT!</a:t>
            </a:r>
          </a:p>
          <a:p>
            <a:pPr marL="0" indent="0">
              <a:buNone/>
              <a:defRPr/>
            </a:pPr>
            <a:endParaRPr lang="de-AT" sz="1200" dirty="0" smtClean="0"/>
          </a:p>
          <a:p>
            <a:pPr marL="0" indent="0">
              <a:buNone/>
              <a:defRPr/>
            </a:pPr>
            <a:endParaRPr lang="de-AT" sz="1200" dirty="0"/>
          </a:p>
          <a:p>
            <a:pPr marL="0" indent="0">
              <a:buNone/>
              <a:defRPr/>
            </a:pPr>
            <a:endParaRPr lang="de-AT" sz="1200" b="1" dirty="0" smtClean="0"/>
          </a:p>
          <a:p>
            <a:pPr marL="0" indent="0">
              <a:buNone/>
              <a:defRPr/>
            </a:pPr>
            <a:endParaRPr lang="de-AT" sz="1200" b="1" dirty="0"/>
          </a:p>
          <a:p>
            <a:pPr marL="0" indent="0">
              <a:buNone/>
              <a:defRPr/>
            </a:pPr>
            <a:endParaRPr lang="de-AT" sz="1200" b="1" dirty="0" smtClean="0"/>
          </a:p>
          <a:p>
            <a:pPr marL="0" indent="0">
              <a:buNone/>
              <a:defRPr/>
            </a:pPr>
            <a:endParaRPr lang="de-AT" sz="1200" b="1" dirty="0"/>
          </a:p>
          <a:p>
            <a:pPr marL="0" indent="0">
              <a:buNone/>
              <a:defRPr/>
            </a:pPr>
            <a:endParaRPr lang="de-AT" sz="1200" b="1" dirty="0" smtClean="0"/>
          </a:p>
          <a:p>
            <a:pPr marL="0" indent="0">
              <a:buNone/>
              <a:defRPr/>
            </a:pPr>
            <a:endParaRPr lang="de-AT" sz="1200" b="1" dirty="0"/>
          </a:p>
          <a:p>
            <a:pPr marL="0" indent="0">
              <a:buNone/>
              <a:defRPr/>
            </a:pPr>
            <a:endParaRPr lang="de-AT" sz="1200" b="1" dirty="0" smtClean="0"/>
          </a:p>
          <a:p>
            <a:pPr marL="0" indent="0">
              <a:buNone/>
              <a:defRPr/>
            </a:pPr>
            <a:endParaRPr lang="de-AT" sz="1200" b="1" dirty="0"/>
          </a:p>
          <a:p>
            <a:pPr marL="0" indent="0">
              <a:buNone/>
              <a:defRPr/>
            </a:pPr>
            <a:endParaRPr lang="de-AT" sz="1200" b="1" dirty="0" smtClean="0"/>
          </a:p>
          <a:p>
            <a:pPr marL="0" indent="0">
              <a:buNone/>
              <a:defRPr/>
            </a:pPr>
            <a:endParaRPr lang="de-AT" sz="1200" b="1" dirty="0"/>
          </a:p>
          <a:p>
            <a:pPr marL="0" indent="0">
              <a:buNone/>
              <a:defRPr/>
            </a:pPr>
            <a:endParaRPr lang="de-AT" sz="1200" b="1" dirty="0" smtClean="0"/>
          </a:p>
          <a:p>
            <a:pPr marL="0" indent="0">
              <a:buNone/>
              <a:defRPr/>
            </a:pPr>
            <a:endParaRPr lang="de-AT" sz="1200" b="1" dirty="0"/>
          </a:p>
          <a:p>
            <a:pPr marL="0" indent="0">
              <a:buNone/>
              <a:defRPr/>
            </a:pPr>
            <a:endParaRPr lang="de-AT" sz="1200" b="1" dirty="0" smtClean="0"/>
          </a:p>
          <a:p>
            <a:pPr marL="0" indent="0">
              <a:buNone/>
              <a:defRPr/>
            </a:pPr>
            <a:endParaRPr lang="de-AT" sz="1200" dirty="0" smtClean="0"/>
          </a:p>
          <a:p>
            <a:pPr marL="0" indent="0">
              <a:buNone/>
              <a:defRPr/>
            </a:pPr>
            <a:endParaRPr lang="de-AT" sz="1200" dirty="0" smtClean="0"/>
          </a:p>
          <a:p>
            <a:pPr marL="0" indent="0">
              <a:buNone/>
              <a:defRPr/>
            </a:pPr>
            <a:r>
              <a:rPr lang="de-AT" sz="1000" dirty="0" smtClean="0"/>
              <a:t>Stadtmagistrat Innsbruck</a:t>
            </a:r>
          </a:p>
          <a:p>
            <a:pPr marL="0" indent="0">
              <a:buNone/>
              <a:defRPr/>
            </a:pPr>
            <a:r>
              <a:rPr lang="de-AT" sz="1000" dirty="0" smtClean="0"/>
              <a:t>Magistratsabteilung IV - Finanz-</a:t>
            </a:r>
            <a:r>
              <a:rPr lang="de-AT" sz="1000" dirty="0" smtClean="0"/>
              <a:t>, Wirtschafts- und Beteiligungsverwaltung</a:t>
            </a:r>
          </a:p>
          <a:p>
            <a:pPr marL="0" indent="0">
              <a:buNone/>
              <a:defRPr/>
            </a:pPr>
            <a:endParaRPr lang="de-AT" sz="1000" dirty="0" smtClean="0"/>
          </a:p>
          <a:p>
            <a:pPr marL="0" indent="0">
              <a:buNone/>
              <a:defRPr/>
            </a:pPr>
            <a:r>
              <a:rPr lang="de-AT" sz="1000" dirty="0" smtClean="0"/>
              <a:t>Innsbruck, </a:t>
            </a:r>
            <a:r>
              <a:rPr lang="de-AT" sz="1000" dirty="0" smtClean="0"/>
              <a:t>Oktober </a:t>
            </a:r>
            <a:r>
              <a:rPr lang="de-AT" sz="1000" dirty="0" smtClean="0"/>
              <a:t>2023</a:t>
            </a:r>
          </a:p>
          <a:p>
            <a:pPr>
              <a:defRPr/>
            </a:pPr>
            <a:endParaRPr lang="de-AT" sz="1200" dirty="0"/>
          </a:p>
          <a:p>
            <a:pPr marL="0" indent="0">
              <a:buNone/>
              <a:defRPr/>
            </a:pPr>
            <a:endParaRPr lang="de-AT" sz="12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17131" b="23429"/>
          <a:stretch/>
        </p:blipFill>
        <p:spPr>
          <a:xfrm>
            <a:off x="889272" y="2096853"/>
            <a:ext cx="7571159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2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99592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Saldo der operativen Gebarung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1400" b="1" baseline="300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36" y="192287"/>
            <a:ext cx="1273660" cy="716434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62092"/>
              </p:ext>
            </p:extLst>
          </p:nvPr>
        </p:nvGraphicFramePr>
        <p:xfrm>
          <a:off x="816745" y="1916832"/>
          <a:ext cx="7793855" cy="169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9512">
                  <a:extLst>
                    <a:ext uri="{9D8B030D-6E8A-4147-A177-3AD203B41FA5}">
                      <a16:colId xmlns:a16="http://schemas.microsoft.com/office/drawing/2014/main" val="2265865810"/>
                    </a:ext>
                  </a:extLst>
                </a:gridCol>
                <a:gridCol w="1653895">
                  <a:extLst>
                    <a:ext uri="{9D8B030D-6E8A-4147-A177-3AD203B41FA5}">
                      <a16:colId xmlns:a16="http://schemas.microsoft.com/office/drawing/2014/main" val="170111185"/>
                    </a:ext>
                  </a:extLst>
                </a:gridCol>
                <a:gridCol w="1237365">
                  <a:extLst>
                    <a:ext uri="{9D8B030D-6E8A-4147-A177-3AD203B41FA5}">
                      <a16:colId xmlns:a16="http://schemas.microsoft.com/office/drawing/2014/main" val="928609575"/>
                    </a:ext>
                  </a:extLst>
                </a:gridCol>
                <a:gridCol w="1433083">
                  <a:extLst>
                    <a:ext uri="{9D8B030D-6E8A-4147-A177-3AD203B41FA5}">
                      <a16:colId xmlns:a16="http://schemas.microsoft.com/office/drawing/2014/main" val="427973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b="1" dirty="0" smtClean="0"/>
                        <a:t>Anmeldung</a:t>
                      </a:r>
                      <a:endParaRPr lang="de-A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b="1" dirty="0" smtClean="0"/>
                        <a:t>VA 2024*</a:t>
                      </a:r>
                      <a:endParaRPr lang="de-A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b="1" dirty="0" smtClean="0"/>
                        <a:t>Differenz</a:t>
                      </a:r>
                      <a:endParaRPr lang="de-A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7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/>
                        <a:t>operative</a:t>
                      </a:r>
                      <a:r>
                        <a:rPr lang="de-AT" sz="1600" baseline="0" dirty="0" smtClean="0"/>
                        <a:t> Einzahlungen</a:t>
                      </a:r>
                      <a:endParaRPr lang="de-A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dirty="0" smtClean="0"/>
                        <a:t>522,7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dirty="0" smtClean="0"/>
                        <a:t>524,5</a:t>
                      </a:r>
                      <a:endParaRPr lang="de-A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dirty="0" smtClean="0"/>
                        <a:t>1,8</a:t>
                      </a:r>
                      <a:endParaRPr lang="de-A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/>
                        <a:t>operative Auszahlungen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dirty="0" smtClean="0"/>
                        <a:t> - 541,1</a:t>
                      </a:r>
                      <a:endParaRPr lang="de-A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dirty="0" smtClean="0"/>
                        <a:t>- 525,2</a:t>
                      </a:r>
                      <a:endParaRPr lang="de-A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dirty="0" smtClean="0"/>
                        <a:t>15,9</a:t>
                      </a:r>
                      <a:endParaRPr lang="de-A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79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smtClean="0"/>
                        <a:t>SA 1 – Geldfluss aus der operativen Gebarung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b="1" dirty="0" smtClean="0"/>
                        <a:t>- 18,4</a:t>
                      </a:r>
                      <a:endParaRPr lang="de-AT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600" b="1" dirty="0" smtClean="0"/>
                        <a:t>- 0,7</a:t>
                      </a:r>
                    </a:p>
                    <a:p>
                      <a:pPr algn="r"/>
                      <a:endParaRPr lang="de-AT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AT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644936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27584" y="171184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/>
              <a:t>alle Werte in Mio. EUR</a:t>
            </a:r>
            <a:endParaRPr lang="de-AT" sz="12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89117" y="3763001"/>
            <a:ext cx="473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baseline="30000" dirty="0" smtClean="0"/>
              <a:t>*</a:t>
            </a:r>
            <a:r>
              <a:rPr lang="de-AT" sz="1200" i="1" dirty="0" smtClean="0"/>
              <a:t> Stand: Arbeitsversion vom 03.10.2023</a:t>
            </a:r>
          </a:p>
          <a:p>
            <a:endParaRPr lang="de-AT" sz="1200" i="1" dirty="0"/>
          </a:p>
          <a:p>
            <a:endParaRPr lang="de-AT" sz="12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816745" y="43643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Insgesamt konnten unter Beachtung </a:t>
            </a:r>
            <a:r>
              <a:rPr lang="de-AT" sz="1600" dirty="0"/>
              <a:t>der Grundsätze der Sparsamkeit, Wirtschaftlichkeit und </a:t>
            </a:r>
            <a:r>
              <a:rPr lang="de-AT" sz="1600" dirty="0" smtClean="0"/>
              <a:t>Zweckmäßigkeit </a:t>
            </a:r>
            <a:r>
              <a:rPr lang="de-AT" sz="1600" b="1" u="sng" dirty="0" smtClean="0"/>
              <a:t>Einsparungen im operativen Auszahlungsbereich von € 15,9 Mio.</a:t>
            </a:r>
            <a:r>
              <a:rPr lang="de-AT" sz="1600" dirty="0" smtClean="0"/>
              <a:t> erreicht werden.</a:t>
            </a:r>
          </a:p>
          <a:p>
            <a:endParaRPr lang="de-AT" sz="1600" dirty="0"/>
          </a:p>
          <a:p>
            <a:r>
              <a:rPr lang="de-AT" sz="1600" dirty="0" smtClean="0"/>
              <a:t>Somit ergibt sich in Summe ein mit - € 0,7 Mio. negativer Saldo aus der operativen Gebarung (gegenüber Budgetanmeldung von - € 18,4 Mio</a:t>
            </a:r>
            <a:r>
              <a:rPr lang="de-AT" sz="1600" dirty="0" smtClean="0"/>
              <a:t>.).</a:t>
            </a:r>
            <a:endParaRPr lang="de-AT" sz="1600" dirty="0" smtClean="0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</p:spTree>
    <p:extLst>
      <p:ext uri="{BB962C8B-B14F-4D97-AF65-F5344CB8AC3E}">
        <p14:creationId xmlns:p14="http://schemas.microsoft.com/office/powerpoint/2010/main" val="21501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99592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Kostentreiber: Soziales und Gesundheit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400" b="1" baseline="300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36" y="192287"/>
            <a:ext cx="1273660" cy="716434"/>
          </a:xfrm>
          <a:prstGeom prst="rect">
            <a:avLst/>
          </a:prstGeom>
        </p:spPr>
      </p:pic>
      <p:sp>
        <p:nvSpPr>
          <p:cNvPr id="16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87902"/>
              </p:ext>
            </p:extLst>
          </p:nvPr>
        </p:nvGraphicFramePr>
        <p:xfrm>
          <a:off x="617712" y="1740445"/>
          <a:ext cx="7992888" cy="333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83568" y="5077966"/>
            <a:ext cx="792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Im Bereich der Rehabilitation steigen die Kosten um rd. 18% zum Voranschlagswert 2023 an.</a:t>
            </a:r>
          </a:p>
          <a:p>
            <a:r>
              <a:rPr lang="de-AT" sz="1600" dirty="0" smtClean="0"/>
              <a:t>Die Bereiche Mindestsicherung (€ 30,0 Mio.) und Tiroler Gesundheitsfonds (€ 40,8 Mio.) steigen auf hohem Niveau an.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7195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99592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Kostentreiber: Schulen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400" b="1" baseline="300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36" y="192287"/>
            <a:ext cx="1273660" cy="716434"/>
          </a:xfrm>
          <a:prstGeom prst="rect">
            <a:avLst/>
          </a:prstGeom>
        </p:spPr>
      </p:pic>
      <p:sp>
        <p:nvSpPr>
          <p:cNvPr id="16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194075"/>
              </p:ext>
            </p:extLst>
          </p:nvPr>
        </p:nvGraphicFramePr>
        <p:xfrm>
          <a:off x="838200" y="1807096"/>
          <a:ext cx="7550224" cy="313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793236" y="5013807"/>
            <a:ext cx="7482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Im Schulbereich gibt es nachfragebedingt immense Kostensteigerungen im Bereich Schulassistenzen*. </a:t>
            </a:r>
            <a:r>
              <a:rPr lang="de-AT" sz="1600" dirty="0" err="1" smtClean="0"/>
              <a:t>FreizeitpädagogInnen</a:t>
            </a:r>
            <a:r>
              <a:rPr lang="de-AT" sz="1600" dirty="0" smtClean="0"/>
              <a:t> und Einkauf Lebensmittel durch Ausweitung des Angebotes stark steigend.</a:t>
            </a:r>
            <a:endParaRPr lang="de-AT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800826" y="594928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* Insolvenz </a:t>
            </a:r>
            <a:r>
              <a:rPr lang="de-AT" sz="1200" dirty="0" err="1" smtClean="0"/>
              <a:t>Gemnova</a:t>
            </a:r>
            <a:r>
              <a:rPr lang="de-AT" sz="1200" dirty="0" smtClean="0"/>
              <a:t> – Auswirkungen?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40823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Kostentreiber: Wohnen, Kinder- u. Jugendhilfe, ITK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400" b="1" baseline="300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36" y="192287"/>
            <a:ext cx="1273660" cy="716434"/>
          </a:xfrm>
          <a:prstGeom prst="rect">
            <a:avLst/>
          </a:prstGeom>
        </p:spPr>
      </p:pic>
      <p:sp>
        <p:nvSpPr>
          <p:cNvPr id="16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388625"/>
              </p:ext>
            </p:extLst>
          </p:nvPr>
        </p:nvGraphicFramePr>
        <p:xfrm>
          <a:off x="539552" y="1418873"/>
          <a:ext cx="5077358" cy="405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615121"/>
              </p:ext>
            </p:extLst>
          </p:nvPr>
        </p:nvGraphicFramePr>
        <p:xfrm>
          <a:off x="5724128" y="1373021"/>
          <a:ext cx="3084512" cy="400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06422" y="5372689"/>
            <a:ext cx="76158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Im Bereich der Jugendwohlfahrt steigen Ausgaben jährlich deutlich über 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Richtlinien für Mietzinsbeihilfe ab 2023 angepasst (Erhöhungen Zumutbarkeitstabelle,</a:t>
            </a:r>
            <a:br>
              <a:rPr lang="de-AT" sz="1400" dirty="0" smtClean="0"/>
            </a:br>
            <a:r>
              <a:rPr lang="de-AT" sz="1400" dirty="0" smtClean="0"/>
              <a:t>anrechenbarer Wohnungsaufwand)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 smtClean="0"/>
              <a:t>Digitalisierungsoffensive ITK (technische Aufrüstung/Serverlandschaft, Software/Lizenzen,</a:t>
            </a:r>
            <a:br>
              <a:rPr lang="de-AT" sz="1400" dirty="0" smtClean="0"/>
            </a:br>
            <a:r>
              <a:rPr lang="de-AT" sz="1400" dirty="0" smtClean="0"/>
              <a:t>Prozessoptimierungen, Cybersicherheit)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3059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27584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Abgangsdeckung Gestellungsbetrieb der Stadt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400" b="1" baseline="3000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039665"/>
              </p:ext>
            </p:extLst>
          </p:nvPr>
        </p:nvGraphicFramePr>
        <p:xfrm>
          <a:off x="893331" y="1561982"/>
          <a:ext cx="75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93331" y="5383596"/>
            <a:ext cx="748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1600" dirty="0" smtClean="0"/>
              <a:t>Gestellungsbetrieb dient den Bedürfnissen der an die IKB AG zugewiesenen Mitarbeiter/innen und zur Deckung der Pensionslasten</a:t>
            </a:r>
          </a:p>
          <a:p>
            <a:pPr algn="just"/>
            <a:r>
              <a:rPr lang="de-AT" sz="1600" dirty="0" smtClean="0"/>
              <a:t>(rd. 100 </a:t>
            </a:r>
            <a:r>
              <a:rPr lang="de-AT" sz="1600" dirty="0"/>
              <a:t>Aktive und </a:t>
            </a:r>
            <a:r>
              <a:rPr lang="de-AT" sz="1600" dirty="0" smtClean="0"/>
              <a:t>500 Pensionisten)</a:t>
            </a:r>
            <a:endParaRPr lang="de-AT" sz="1600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7160254" y="2012261"/>
            <a:ext cx="979587" cy="3169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20458152">
            <a:off x="7048662" y="1801479"/>
            <a:ext cx="148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chemeClr val="bg1"/>
                </a:solidFill>
              </a:rPr>
              <a:t>Prognose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</p:spTree>
    <p:extLst>
      <p:ext uri="{BB962C8B-B14F-4D97-AF65-F5344CB8AC3E}">
        <p14:creationId xmlns:p14="http://schemas.microsoft.com/office/powerpoint/2010/main" val="23416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Personalaufwand</a:t>
            </a:r>
            <a:endParaRPr lang="de-AT" altLang="de-DE" sz="2400" dirty="0" smtClean="0">
              <a:cs typeface="Geneva" charset="0"/>
            </a:endParaRP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400" b="1" baseline="30000"/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idx="1"/>
          </p:nvPr>
        </p:nvSpPr>
        <p:spPr>
          <a:xfrm>
            <a:off x="938859" y="4069755"/>
            <a:ext cx="7920880" cy="2180729"/>
          </a:xfrm>
        </p:spPr>
        <p:txBody>
          <a:bodyPr>
            <a:normAutofit/>
          </a:bodyPr>
          <a:lstStyle/>
          <a:p>
            <a:pPr marL="285750" indent="-285750"/>
            <a:r>
              <a:rPr lang="de-AT" dirty="0" smtClean="0"/>
              <a:t>Hohe Valorisierung im Bereich der Löhne und Gehälter erwartet – Annahme +10%</a:t>
            </a:r>
          </a:p>
          <a:p>
            <a:pPr marL="285750" indent="-285750"/>
            <a:endParaRPr lang="de-AT" dirty="0" smtClean="0"/>
          </a:p>
          <a:p>
            <a:pPr marL="285750" indent="-285750"/>
            <a:r>
              <a:rPr lang="de-AT" dirty="0" smtClean="0"/>
              <a:t>Personalaufwand 2024 bei € 131,6 Mio. (ohne Pensionsaufwand, Reisegebühren, </a:t>
            </a:r>
            <a:r>
              <a:rPr lang="de-AT" dirty="0" err="1" smtClean="0"/>
              <a:t>Mandatarbezüge</a:t>
            </a:r>
            <a:r>
              <a:rPr lang="de-AT" dirty="0" smtClean="0"/>
              <a:t>, u.dgl.)</a:t>
            </a:r>
            <a:br>
              <a:rPr lang="de-AT" dirty="0" smtClean="0"/>
            </a:br>
            <a:endParaRPr lang="de-AT" dirty="0"/>
          </a:p>
          <a:p>
            <a:pPr marL="285750" indent="-285750"/>
            <a:r>
              <a:rPr lang="de-AT" dirty="0" smtClean="0"/>
              <a:t>Dienstpostenplan 2024 sieht 1.919 Dienstposten vor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513404"/>
              </p:ext>
            </p:extLst>
          </p:nvPr>
        </p:nvGraphicFramePr>
        <p:xfrm>
          <a:off x="850801" y="1549895"/>
          <a:ext cx="7759799" cy="223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5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27584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Herausforderung sinkendes Einnahmenwachstum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1400" b="1" baseline="30000"/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84984"/>
            <a:ext cx="6710983" cy="2992735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971601" y="1700808"/>
            <a:ext cx="7920880" cy="4216871"/>
          </a:xfrm>
        </p:spPr>
        <p:txBody>
          <a:bodyPr>
            <a:normAutofit/>
          </a:bodyPr>
          <a:lstStyle/>
          <a:p>
            <a:pPr marL="285750" indent="-285750"/>
            <a:r>
              <a:rPr lang="de-AT" dirty="0"/>
              <a:t>Ertragsanteilswachstum 2023 eingebrochen und </a:t>
            </a:r>
            <a:r>
              <a:rPr lang="de-AT" dirty="0" smtClean="0"/>
              <a:t>2024 schwächer</a:t>
            </a:r>
            <a:br>
              <a:rPr lang="de-AT" dirty="0" smtClean="0"/>
            </a:br>
            <a:endParaRPr lang="de-AT" dirty="0" smtClean="0"/>
          </a:p>
          <a:p>
            <a:pPr marL="285750" indent="-285750"/>
            <a:r>
              <a:rPr lang="de-AT" dirty="0"/>
              <a:t>Gleichzeitig hohe Inflation und somit hohe Sach- </a:t>
            </a:r>
            <a:r>
              <a:rPr lang="de-AT" dirty="0" smtClean="0"/>
              <a:t>und Personalkosten </a:t>
            </a:r>
            <a:r>
              <a:rPr lang="de-AT" dirty="0"/>
              <a:t>(Personal wächst um ein Jahr verzögert)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 marL="285750" indent="-285750"/>
            <a:r>
              <a:rPr lang="de-AT" dirty="0"/>
              <a:t>Rundeneffekt – pflanzt sich in Folgejahre fort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 marL="285750" indent="-28575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9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>
          <a:xfrm>
            <a:off x="838200" y="1027584"/>
            <a:ext cx="7772400" cy="457200"/>
          </a:xfrm>
        </p:spPr>
        <p:txBody>
          <a:bodyPr/>
          <a:lstStyle/>
          <a:p>
            <a:r>
              <a:rPr lang="de-AT" altLang="de-DE" sz="2400" dirty="0" smtClean="0">
                <a:cs typeface="Geneva" charset="0"/>
              </a:rPr>
              <a:t>Investitionsvorhaben 2024</a:t>
            </a:r>
          </a:p>
        </p:txBody>
      </p:sp>
      <p:sp>
        <p:nvSpPr>
          <p:cNvPr id="91142" name="Fußzeilenplatzhalter 1"/>
          <p:cNvSpPr txBox="1">
            <a:spLocks/>
          </p:cNvSpPr>
          <p:nvPr/>
        </p:nvSpPr>
        <p:spPr bwMode="auto">
          <a:xfrm>
            <a:off x="3409950" y="6473825"/>
            <a:ext cx="2628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4FCD336-F5B8-46E2-BED3-09126393491B}" type="slidenum">
              <a:rPr lang="de-DE" altLang="de-DE" sz="1400" b="1" baseline="30000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400" b="1" baseline="30000"/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13"/>
          </p:nvPr>
        </p:nvSpPr>
        <p:spPr bwMode="auto">
          <a:xfrm>
            <a:off x="0" y="6492875"/>
            <a:ext cx="262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3200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–"/>
              <a:defRPr sz="1600" b="1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»"/>
              <a:defRPr sz="1600">
                <a:solidFill>
                  <a:srgbClr val="262626"/>
                </a:solidFill>
                <a:latin typeface="Arial" panose="020B0604020202020204" pitchFamily="34" charset="0"/>
                <a:ea typeface="ヒラギノ角ゴ Pro W3" charset="-128"/>
                <a:cs typeface="Geneva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400" dirty="0" smtClean="0"/>
              <a:t>Budget 2024 – Stadt Innsbruck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4860031" y="1968922"/>
            <a:ext cx="4283969" cy="4020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b="1" u="sng" dirty="0" smtClean="0"/>
              <a:t>Beispiele Projekte Tiefbau:</a:t>
            </a:r>
          </a:p>
          <a:p>
            <a:pPr>
              <a:buNone/>
            </a:pPr>
            <a:endParaRPr lang="de-AT" dirty="0"/>
          </a:p>
          <a:p>
            <a:pPr marL="285750" indent="-285750"/>
            <a:r>
              <a:rPr lang="de-AT" dirty="0" smtClean="0"/>
              <a:t>Radmasterplan € 1,6 Mio.</a:t>
            </a:r>
          </a:p>
          <a:p>
            <a:pPr marL="285750" indent="-285750"/>
            <a:r>
              <a:rPr lang="de-AT" dirty="0" smtClean="0"/>
              <a:t>Hochwasserschutz Friedensbrücke € 1,4 Mio.</a:t>
            </a:r>
          </a:p>
          <a:p>
            <a:pPr marL="285750" indent="-285750"/>
            <a:r>
              <a:rPr lang="de-AT" dirty="0" smtClean="0"/>
              <a:t>Sanierung Altstadtbelag € 3,0 Mio.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b="1" u="sng" dirty="0" smtClean="0"/>
              <a:t>Beispiele </a:t>
            </a:r>
            <a:r>
              <a:rPr lang="de-AT" b="1" u="sng" dirty="0"/>
              <a:t>Projekte </a:t>
            </a:r>
            <a:r>
              <a:rPr lang="de-AT" b="1" u="sng" dirty="0" smtClean="0"/>
              <a:t>Feuerwehren:</a:t>
            </a:r>
          </a:p>
          <a:p>
            <a:pPr>
              <a:buNone/>
            </a:pPr>
            <a:endParaRPr lang="de-AT" dirty="0" smtClean="0"/>
          </a:p>
          <a:p>
            <a:pPr marL="285750" indent="-285750"/>
            <a:r>
              <a:rPr lang="de-AT" dirty="0" smtClean="0"/>
              <a:t>Feuerwehr-Fahrzeuge € 2,7 Mio.</a:t>
            </a:r>
          </a:p>
          <a:p>
            <a:pPr marL="285750" indent="-285750"/>
            <a:r>
              <a:rPr lang="de-AT" dirty="0" smtClean="0"/>
              <a:t>Hauptfeuerwache Neubau € 5,5 Mio.</a:t>
            </a:r>
          </a:p>
          <a:p>
            <a:pPr marL="285750" indent="-285750"/>
            <a:r>
              <a:rPr lang="de-AT" dirty="0" smtClean="0"/>
              <a:t>Feuerwehr Hungerburg € 1,0 Mio.</a:t>
            </a:r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482322" y="1772816"/>
            <a:ext cx="4289981" cy="3568799"/>
            <a:chOff x="-1518338" y="0"/>
            <a:chExt cx="6090338" cy="2943225"/>
          </a:xfrm>
        </p:grpSpPr>
        <p:graphicFrame>
          <p:nvGraphicFramePr>
            <p:cNvPr id="15" name="Diagramm 14"/>
            <p:cNvGraphicFramePr/>
            <p:nvPr>
              <p:extLst>
                <p:ext uri="{D42A27DB-BD31-4B8C-83A1-F6EECF244321}">
                  <p14:modId xmlns:p14="http://schemas.microsoft.com/office/powerpoint/2010/main" val="2806026620"/>
                </p:ext>
              </p:extLst>
            </p:nvPr>
          </p:nvGraphicFramePr>
          <p:xfrm>
            <a:off x="-1518338" y="0"/>
            <a:ext cx="6090338" cy="2943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feld 8"/>
            <p:cNvSpPr txBox="1"/>
            <p:nvPr/>
          </p:nvSpPr>
          <p:spPr>
            <a:xfrm>
              <a:off x="811909" y="1306486"/>
              <a:ext cx="1092607" cy="2978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€ 54,6 Mio.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1012304" y="5626710"/>
            <a:ext cx="3672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Rest: </a:t>
            </a:r>
            <a:r>
              <a:rPr lang="de-AT" sz="1100" dirty="0" smtClean="0"/>
              <a:t>z.B. Grundankäufe, Wald/Natur, Verkehrsplanung, Friedhöfe, Fahrzeuge, Eiskanal </a:t>
            </a:r>
            <a:r>
              <a:rPr lang="de-AT" sz="1100" dirty="0" err="1" smtClean="0"/>
              <a:t>Igls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22527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INNSBRUCK">
      <a:dk1>
        <a:sysClr val="windowText" lastClr="000000"/>
      </a:dk1>
      <a:lt1>
        <a:srgbClr val="E2001A"/>
      </a:lt1>
      <a:dk2>
        <a:srgbClr val="707073"/>
      </a:dk2>
      <a:lt2>
        <a:srgbClr val="97BF0D"/>
      </a:lt2>
      <a:accent1>
        <a:srgbClr val="75C4EA"/>
      </a:accent1>
      <a:accent2>
        <a:srgbClr val="D95E9B"/>
      </a:accent2>
      <a:accent3>
        <a:srgbClr val="F9B200"/>
      </a:accent3>
      <a:accent4>
        <a:srgbClr val="006AB3"/>
      </a:accent4>
      <a:accent5>
        <a:srgbClr val="00ADB3"/>
      </a:accent5>
      <a:accent6>
        <a:srgbClr val="894B94"/>
      </a:accent6>
      <a:hlink>
        <a:srgbClr val="FFFFFF"/>
      </a:hlink>
      <a:folHlink>
        <a:srgbClr val="FFFF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Bildschirmpräsentation (4:3)</PresentationFormat>
  <Paragraphs>168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Geneva</vt:lpstr>
      <vt:lpstr>ヒラギノ角ゴ Pro W3</vt:lpstr>
      <vt:lpstr>Office-Design</vt:lpstr>
      <vt:lpstr>PowerPoint-Präsentation</vt:lpstr>
      <vt:lpstr>Saldo der operativen Gebarung</vt:lpstr>
      <vt:lpstr>Kostentreiber: Soziales und Gesundheit</vt:lpstr>
      <vt:lpstr>Kostentreiber: Schulen</vt:lpstr>
      <vt:lpstr>Kostentreiber: Wohnen, Kinder- u. Jugendhilfe, ITK</vt:lpstr>
      <vt:lpstr>Abgangsdeckung Gestellungsbetrieb der Stadt</vt:lpstr>
      <vt:lpstr>Personalaufwand</vt:lpstr>
      <vt:lpstr>Herausforderung sinkendes Einnahmenwachstum</vt:lpstr>
      <vt:lpstr>Investitionsvorhaben 2024</vt:lpstr>
      <vt:lpstr>Investitionsvorhaben 2024</vt:lpstr>
      <vt:lpstr>Schuldenstand Stadt Innsbruck – Update 2023</vt:lpstr>
      <vt:lpstr>PowerPoint-Präsentation</vt:lpstr>
    </vt:vector>
  </TitlesOfParts>
  <Company>HQU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 Filthaut</dc:creator>
  <cp:lastModifiedBy>Jakomet Thomas</cp:lastModifiedBy>
  <cp:revision>268</cp:revision>
  <cp:lastPrinted>2023-09-28T14:35:05Z</cp:lastPrinted>
  <dcterms:created xsi:type="dcterms:W3CDTF">2014-11-13T15:17:54Z</dcterms:created>
  <dcterms:modified xsi:type="dcterms:W3CDTF">2023-09-29T09:37:16Z</dcterms:modified>
</cp:coreProperties>
</file>